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82" r:id="rId2"/>
    <p:sldId id="410" r:id="rId3"/>
    <p:sldId id="411" r:id="rId4"/>
    <p:sldId id="432" r:id="rId5"/>
    <p:sldId id="302" r:id="rId6"/>
    <p:sldId id="433" r:id="rId7"/>
    <p:sldId id="338" r:id="rId8"/>
    <p:sldId id="344" r:id="rId9"/>
    <p:sldId id="345" r:id="rId10"/>
    <p:sldId id="408" r:id="rId11"/>
    <p:sldId id="286" r:id="rId12"/>
    <p:sldId id="288" r:id="rId13"/>
    <p:sldId id="272" r:id="rId14"/>
    <p:sldId id="289" r:id="rId15"/>
    <p:sldId id="334" r:id="rId16"/>
    <p:sldId id="283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5DA2"/>
    <a:srgbClr val="C13F3F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6357" autoAdjust="0"/>
  </p:normalViewPr>
  <p:slideViewPr>
    <p:cSldViewPr>
      <p:cViewPr varScale="1">
        <p:scale>
          <a:sx n="70" d="100"/>
          <a:sy n="70" d="100"/>
        </p:scale>
        <p:origin x="7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3211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98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86B63D94-C63C-3069-7D99-780AC24ED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>
            <a:extLst>
              <a:ext uri="{FF2B5EF4-FFF2-40B4-BE49-F238E27FC236}">
                <a16:creationId xmlns:a16="http://schemas.microsoft.com/office/drawing/2014/main" id="{2DE30BD3-1766-A871-C924-87C51A7C34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>
            <a:extLst>
              <a:ext uri="{FF2B5EF4-FFF2-40B4-BE49-F238E27FC236}">
                <a16:creationId xmlns:a16="http://schemas.microsoft.com/office/drawing/2014/main" id="{D1C0ECBE-CB60-2D00-165B-9B1B5FC042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>
            <a:extLst>
              <a:ext uri="{FF2B5EF4-FFF2-40B4-BE49-F238E27FC236}">
                <a16:creationId xmlns:a16="http://schemas.microsoft.com/office/drawing/2014/main" id="{F834CC67-7625-AD36-06BE-9D8B9B83FA6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691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244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59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55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15, 2025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15,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15, 2025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October 15,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October 15, 2025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15, 2025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October 15,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October 15, 2025</a:t>
            </a:r>
            <a:endParaRPr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15, 2025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Laguna Hills</a:t>
            </a:r>
            <a:br>
              <a:rPr lang="en-US" sz="3600" b="1" dirty="0"/>
            </a:br>
            <a:r>
              <a:rPr lang="en-US" sz="3600" b="1" dirty="0"/>
              <a:t>Introduction to Districting Workshop</a:t>
            </a:r>
            <a:endParaRPr sz="3600" b="1" dirty="0"/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dirty="0"/>
              <a:t> </a:t>
            </a:r>
            <a:r>
              <a:rPr lang="en-US" sz="3600" dirty="0"/>
              <a:t>Dr. Justin Levitt, Vice-President</a:t>
            </a:r>
            <a:endParaRPr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dirty="0"/>
              <a:t>National Demographics Corporation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68ED0-8A7F-583F-F7B6-43310F4D9BF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15, 2025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0D37C3-3B22-9868-5277-CA78F6DF0D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7000" y="381000"/>
            <a:ext cx="3581400" cy="44898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a neighborhood&#10;&#10;AI-generated content may be incorrect.">
            <a:extLst>
              <a:ext uri="{FF2B5EF4-FFF2-40B4-BE49-F238E27FC236}">
                <a16:creationId xmlns:a16="http://schemas.microsoft.com/office/drawing/2014/main" id="{C1C2DF96-69EF-4AC1-DFD6-9552F91A6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71" y="1222371"/>
            <a:ext cx="3697597" cy="4507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D6B9B6-2194-0563-BD4F-1ED5E23ED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215840"/>
            <a:ext cx="3697597" cy="45070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13455" y="4572000"/>
            <a:ext cx="266700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Latinos are concentrated in the Laguna Hills Mobile Estates and Aliso Meadows.</a:t>
            </a:r>
          </a:p>
          <a:p>
            <a:endParaRPr lang="en-US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Asians are slightly concentrated along Alicia Parkway.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4DD3FE-FF48-8913-E574-6E230F1B05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1402829" cy="140850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D2AC1C12-1795-48D6-CAD5-3464CDE0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304800"/>
            <a:ext cx="8486236" cy="72509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Latino CVAP                Asian CVAP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2A992-F304-C282-47F3-D51A170942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15,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9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Defining Neighborhoods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522200"/>
            <a:ext cx="7767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How do you describe or name the area where you live?</a:t>
            </a:r>
            <a:endParaRPr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 What are its geographic boundaries?</a:t>
            </a: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What other neighborhoods are there?</a:t>
            </a: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20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Natural neighborhood dividing lines, such as highway or major roads, rivers, canals and/or hills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Areas around parks or schools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Other neighborhood landmarks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2060"/>
              </a:solidFill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7773" y="5643581"/>
            <a:ext cx="3546227" cy="678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69AC79-D0B4-29A3-B809-77BE80C32C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15, 2025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160C44-5C53-32B9-D699-3B1212B9F059}"/>
              </a:ext>
            </a:extLst>
          </p:cNvPr>
          <p:cNvSpPr/>
          <p:nvPr/>
        </p:nvSpPr>
        <p:spPr>
          <a:xfrm>
            <a:off x="609600" y="1760415"/>
            <a:ext cx="8001000" cy="106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0200" y="14177"/>
            <a:ext cx="913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Defining Communities of Interest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838050" y="1200425"/>
            <a:ext cx="7620300" cy="431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en-US" sz="1800" dirty="0">
                <a:solidFill>
                  <a:srgbClr val="002060"/>
                </a:solidFill>
              </a:rPr>
              <a:t>California Elections Code Section 21130(c)(2):</a:t>
            </a:r>
            <a:endParaRPr sz="18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080"/>
              <a:buNone/>
            </a:pPr>
            <a:endParaRPr sz="1000" dirty="0"/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1400"/>
              <a:buNone/>
            </a:pPr>
            <a:r>
              <a:rPr lang="en-US" sz="2000" b="1" dirty="0">
                <a:solidFill>
                  <a:srgbClr val="C13F3F"/>
                </a:solidFill>
              </a:rPr>
              <a:t>A “community of interest” is a population that shares common social or economic interests </a:t>
            </a:r>
            <a:r>
              <a:rPr lang="en-US" sz="2000" b="1" u="sng" dirty="0">
                <a:solidFill>
                  <a:srgbClr val="C13F3F"/>
                </a:solidFill>
              </a:rPr>
              <a:t>that should be included within a single district for purposes of its effective and fair representation</a:t>
            </a:r>
            <a:r>
              <a:rPr lang="en-US" sz="2000" b="1" dirty="0">
                <a:solidFill>
                  <a:srgbClr val="C13F3F"/>
                </a:solidFill>
              </a:rPr>
              <a:t>.</a:t>
            </a:r>
            <a:r>
              <a:rPr lang="en-US" sz="2000" b="1" dirty="0"/>
              <a:t> </a:t>
            </a:r>
            <a:endParaRPr sz="2000" b="1" dirty="0"/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1400"/>
              <a:buNone/>
            </a:pPr>
            <a:endParaRPr sz="1000" dirty="0">
              <a:solidFill>
                <a:srgbClr val="002060"/>
              </a:solidFill>
            </a:endParaRPr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1400"/>
              <a:buNone/>
            </a:pPr>
            <a:r>
              <a:rPr lang="en-US" sz="1800" dirty="0">
                <a:solidFill>
                  <a:srgbClr val="002060"/>
                </a:solidFill>
              </a:rPr>
              <a:t>The shared interests may include (but are not limited to):</a:t>
            </a:r>
          </a:p>
          <a:p>
            <a:pPr marL="342900" lvl="1" indent="-342900">
              <a:buSzPts val="1400"/>
            </a:pPr>
            <a:r>
              <a:rPr lang="en-US" sz="1800" dirty="0">
                <a:solidFill>
                  <a:srgbClr val="002060"/>
                </a:solidFill>
              </a:rPr>
              <a:t>Shared public policy concerns such as education, public safety, public health, environment, housing, transportation, and access to social services. cultural districts; </a:t>
            </a:r>
          </a:p>
          <a:p>
            <a:pPr marL="342900" lvl="1" indent="-342900">
              <a:buSzPts val="1400"/>
            </a:pPr>
            <a:r>
              <a:rPr lang="en-US" sz="1800" dirty="0">
                <a:solidFill>
                  <a:srgbClr val="002060"/>
                </a:solidFill>
              </a:rPr>
              <a:t>Shared socioeconomic characteristics;</a:t>
            </a:r>
          </a:p>
          <a:p>
            <a:pPr marL="342900" lvl="1" indent="-342900">
              <a:buSzPts val="1400"/>
            </a:pPr>
            <a:r>
              <a:rPr lang="en-US" sz="1800" dirty="0">
                <a:solidFill>
                  <a:srgbClr val="002060"/>
                </a:solidFill>
              </a:rPr>
              <a:t>Similar voter registration rates and participation rates; and /or</a:t>
            </a:r>
          </a:p>
          <a:p>
            <a:pPr marL="342900" lvl="1" indent="-342900">
              <a:buSzPts val="1400"/>
            </a:pPr>
            <a:r>
              <a:rPr lang="en-US" sz="1800" dirty="0">
                <a:solidFill>
                  <a:srgbClr val="002060"/>
                </a:solidFill>
              </a:rPr>
              <a:t>Shared histories.</a:t>
            </a:r>
            <a:endParaRPr lang="en-US"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endParaRPr sz="1600" dirty="0"/>
          </a:p>
        </p:txBody>
      </p:sp>
      <p:cxnSp>
        <p:nvCxnSpPr>
          <p:cNvPr id="176" name="Google Shape;176;p6"/>
          <p:cNvCxnSpPr/>
          <p:nvPr/>
        </p:nvCxnSpPr>
        <p:spPr>
          <a:xfrm>
            <a:off x="3057000" y="991277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165;p5">
            <a:extLst>
              <a:ext uri="{FF2B5EF4-FFF2-40B4-BE49-F238E27FC236}">
                <a16:creationId xmlns:a16="http://schemas.microsoft.com/office/drawing/2014/main" id="{8624B3AD-D669-1DDE-C3E3-435B24102C5D}"/>
              </a:ext>
            </a:extLst>
          </p:cNvPr>
          <p:cNvSpPr txBox="1"/>
          <p:nvPr/>
        </p:nvSpPr>
        <p:spPr>
          <a:xfrm>
            <a:off x="1447800" y="5578591"/>
            <a:ext cx="6400800" cy="646290"/>
          </a:xfrm>
          <a:prstGeom prst="rect">
            <a:avLst/>
          </a:prstGeom>
          <a:solidFill>
            <a:srgbClr val="EEF2F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Definitions of Communities of Interest may </a:t>
            </a:r>
            <a:r>
              <a:rPr lang="en-US" u="sng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E5039-D29C-B0A7-F20D-7AB5C986A1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15, 2025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B17954-C058-447A-BBA6-B992E3C0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Census Block Problems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E692FE-2B1C-3212-67CB-B42481FC286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4600" y="1371600"/>
            <a:ext cx="4114800" cy="44196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Census Block lines (shown in pink) do not turn out well where there are hillsides, cul-de-sacs or multiple developments not clearly bounded by streets.</a:t>
            </a:r>
          </a:p>
          <a:p>
            <a:r>
              <a:rPr lang="en-US" sz="1800" dirty="0">
                <a:solidFill>
                  <a:srgbClr val="002060"/>
                </a:solidFill>
              </a:rPr>
              <a:t>Census Block lines in Laguna Hills cut through neighborhoods and combine neighborhood pieces almost randomly.</a:t>
            </a:r>
          </a:p>
          <a:p>
            <a:r>
              <a:rPr lang="en-US" sz="1800" dirty="0">
                <a:solidFill>
                  <a:srgbClr val="002060"/>
                </a:solidFill>
              </a:rPr>
              <a:t>NDC has carefully divided the Census Blocks and assigned their population shares to the underlying neighborhoods.</a:t>
            </a:r>
          </a:p>
          <a:p>
            <a:r>
              <a:rPr lang="en-US" sz="1800" dirty="0">
                <a:solidFill>
                  <a:srgbClr val="002060"/>
                </a:solidFill>
              </a:rPr>
              <a:t>The base layer of geography for maps will be based on local neighborhood boundaries within Census Blocks.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BECE89-0A0C-954B-E122-1FC005CB39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15, 2025</a:t>
            </a:r>
            <a:endParaRPr lang="en-US" dirty="0"/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A77DA020-E732-4220-9A11-DE70CD1B8ACD}"/>
              </a:ext>
            </a:extLst>
          </p:cNvPr>
          <p:cNvCxnSpPr/>
          <p:nvPr/>
        </p:nvCxnSpPr>
        <p:spPr>
          <a:xfrm>
            <a:off x="2917277" y="7485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 descr="Census Blocks in Laguna Hills">
            <a:extLst>
              <a:ext uri="{FF2B5EF4-FFF2-40B4-BE49-F238E27FC236}">
                <a16:creationId xmlns:a16="http://schemas.microsoft.com/office/drawing/2014/main" id="{96852CAA-633B-C988-0E17-A020B90DA4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471" y="2048712"/>
            <a:ext cx="2256930" cy="27605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OA boundaries in Laguna Hills">
            <a:extLst>
              <a:ext uri="{FF2B5EF4-FFF2-40B4-BE49-F238E27FC236}">
                <a16:creationId xmlns:a16="http://schemas.microsoft.com/office/drawing/2014/main" id="{0731D0F0-C736-DC9B-A5A8-C2FD86896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599" y="2075216"/>
            <a:ext cx="2256930" cy="27605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0888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76200" y="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Public Mapping and Map Review Tools</a:t>
            </a:r>
            <a:endParaRPr dirty="0"/>
          </a:p>
        </p:txBody>
      </p:sp>
      <p:sp>
        <p:nvSpPr>
          <p:cNvPr id="193" name="Google Shape;193;p8"/>
          <p:cNvSpPr txBox="1">
            <a:spLocks noGrp="1"/>
          </p:cNvSpPr>
          <p:nvPr>
            <p:ph type="body" idx="1"/>
          </p:nvPr>
        </p:nvSpPr>
        <p:spPr>
          <a:xfrm>
            <a:off x="551425" y="1143000"/>
            <a:ext cx="7968000" cy="389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purposes</a:t>
            </a:r>
            <a:endParaRPr sz="2000" b="1" dirty="0">
              <a:solidFill>
                <a:srgbClr val="C13F3F"/>
              </a:solidFill>
            </a:endParaRPr>
          </a:p>
          <a:p>
            <a:pPr marL="49149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sz="1000" b="1" dirty="0">
              <a:solidFill>
                <a:srgbClr val="C13F3F"/>
              </a:solidFill>
            </a:endParaRPr>
          </a:p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levels of technical skill and interest</a:t>
            </a:r>
            <a:endParaRPr sz="2000" dirty="0">
              <a:solidFill>
                <a:srgbClr val="C13F3F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Simple “review draft maps”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Paper-based “Draw a draft map” tool</a:t>
            </a:r>
            <a:endParaRPr lang="en-US" sz="2000" dirty="0">
              <a:solidFill>
                <a:srgbClr val="002060"/>
              </a:solidFill>
            </a:endParaRPr>
          </a:p>
          <a:p>
            <a:pPr marL="320040" lvl="0" indent="-228600" algn="l" rtl="0">
              <a:spcBef>
                <a:spcPts val="700"/>
              </a:spcBef>
              <a:spcAft>
                <a:spcPts val="0"/>
              </a:spcAft>
              <a:buSzPts val="1440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cxnSp>
        <p:nvCxnSpPr>
          <p:cNvPr id="196" name="Google Shape;196;p8"/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72E675-184F-5273-D353-72812E5789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15, 2025</a:t>
            </a:r>
            <a:endParaRPr lang="en-US" dirty="0"/>
          </a:p>
        </p:txBody>
      </p:sp>
      <p:pic>
        <p:nvPicPr>
          <p:cNvPr id="5" name="Picture 4" descr="Interactive map of Laguna Hills">
            <a:extLst>
              <a:ext uri="{FF2B5EF4-FFF2-40B4-BE49-F238E27FC236}">
                <a16:creationId xmlns:a16="http://schemas.microsoft.com/office/drawing/2014/main" id="{52339881-3FB5-50C6-3386-317CFFFEC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42" y="2971800"/>
            <a:ext cx="5185766" cy="2575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Your Turn: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273200"/>
            <a:ext cx="7767300" cy="46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What area do you consider your neighborhood?</a:t>
            </a:r>
            <a:endParaRPr sz="2400" b="1" dirty="0">
              <a:solidFill>
                <a:srgbClr val="002060"/>
              </a:solidFill>
            </a:endParaRPr>
          </a:p>
          <a:p>
            <a:pPr marL="457200" lvl="0" indent="-457200" algn="l" rtl="0">
              <a:spcBef>
                <a:spcPts val="70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What are your “communities of interest”?</a:t>
            </a:r>
          </a:p>
          <a:p>
            <a:pPr marL="0" indent="0">
              <a:buSzPts val="1200"/>
              <a:buNone/>
            </a:pPr>
            <a:r>
              <a:rPr lang="en-US" sz="1800" b="1" dirty="0">
                <a:solidFill>
                  <a:srgbClr val="002060"/>
                </a:solidFill>
              </a:rPr>
              <a:t>For each answer, please provide:</a:t>
            </a:r>
          </a:p>
          <a:p>
            <a:pPr>
              <a:buSzPts val="1200"/>
            </a:pPr>
            <a:r>
              <a:rPr lang="en-US" sz="1800" b="1" dirty="0">
                <a:solidFill>
                  <a:srgbClr val="002060"/>
                </a:solidFill>
              </a:rPr>
              <a:t>Geographic boundaries</a:t>
            </a:r>
          </a:p>
          <a:p>
            <a:pPr>
              <a:buSzPts val="1200"/>
            </a:pPr>
            <a:r>
              <a:rPr lang="en-US" sz="1800" b="1" dirty="0">
                <a:solidFill>
                  <a:srgbClr val="002060"/>
                </a:solidFill>
              </a:rPr>
              <a:t>The history or defining shared characteristic of the area</a:t>
            </a:r>
          </a:p>
          <a:p>
            <a:pPr marL="0" indent="0">
              <a:buSzPts val="1200"/>
              <a:buNone/>
            </a:pPr>
            <a:r>
              <a:rPr lang="en-US" sz="1800" dirty="0">
                <a:solidFill>
                  <a:srgbClr val="002060"/>
                </a:solidFill>
              </a:rPr>
              <a:t>In the absence of public testimony, planning records and other similar documents may provide definition.</a:t>
            </a:r>
          </a:p>
          <a:p>
            <a:pPr marL="457200" indent="-457200">
              <a:buSzPts val="1200"/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Any other questions about the process, criteria, maps, tools or any other part of this process?</a:t>
            </a:r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Graphic 1" descr="House outline">
            <a:extLst>
              <a:ext uri="{FF2B5EF4-FFF2-40B4-BE49-F238E27FC236}">
                <a16:creationId xmlns:a16="http://schemas.microsoft.com/office/drawing/2014/main" id="{2EE5800E-1875-5882-9854-6EB3CCB22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853" y="5214738"/>
            <a:ext cx="728862" cy="728862"/>
          </a:xfrm>
          <a:prstGeom prst="rect">
            <a:avLst/>
          </a:prstGeom>
        </p:spPr>
      </p:pic>
      <p:pic>
        <p:nvPicPr>
          <p:cNvPr id="3" name="Graphic 2" descr="Home outline">
            <a:extLst>
              <a:ext uri="{FF2B5EF4-FFF2-40B4-BE49-F238E27FC236}">
                <a16:creationId xmlns:a16="http://schemas.microsoft.com/office/drawing/2014/main" id="{A8DB36F3-3DB0-D01B-310A-A2AD92C401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3792" y="5214738"/>
            <a:ext cx="728862" cy="728862"/>
          </a:xfrm>
          <a:prstGeom prst="rect">
            <a:avLst/>
          </a:prstGeom>
        </p:spPr>
      </p:pic>
      <p:pic>
        <p:nvPicPr>
          <p:cNvPr id="4" name="Graphic 3" descr="Store outline">
            <a:extLst>
              <a:ext uri="{FF2B5EF4-FFF2-40B4-BE49-F238E27FC236}">
                <a16:creationId xmlns:a16="http://schemas.microsoft.com/office/drawing/2014/main" id="{F40F585B-CC94-0C57-A37E-5F335A518E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4741" y="5214738"/>
            <a:ext cx="728862" cy="728862"/>
          </a:xfrm>
          <a:prstGeom prst="rect">
            <a:avLst/>
          </a:prstGeom>
        </p:spPr>
      </p:pic>
      <p:pic>
        <p:nvPicPr>
          <p:cNvPr id="5" name="Graphic 4" descr="Playground outline">
            <a:extLst>
              <a:ext uri="{FF2B5EF4-FFF2-40B4-BE49-F238E27FC236}">
                <a16:creationId xmlns:a16="http://schemas.microsoft.com/office/drawing/2014/main" id="{A12FEB53-CBE1-A80F-F0F4-A7CFA1FD80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69391" y="5217546"/>
            <a:ext cx="723247" cy="723247"/>
          </a:xfrm>
          <a:prstGeom prst="rect">
            <a:avLst/>
          </a:prstGeom>
        </p:spPr>
      </p:pic>
      <p:pic>
        <p:nvPicPr>
          <p:cNvPr id="6" name="Graphic 5" descr="Park scene outline">
            <a:extLst>
              <a:ext uri="{FF2B5EF4-FFF2-40B4-BE49-F238E27FC236}">
                <a16:creationId xmlns:a16="http://schemas.microsoft.com/office/drawing/2014/main" id="{B719C08D-431B-4C38-4408-417F48AD2FF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76800" y="5214738"/>
            <a:ext cx="728862" cy="728862"/>
          </a:xfrm>
          <a:prstGeom prst="rect">
            <a:avLst/>
          </a:prstGeom>
        </p:spPr>
      </p:pic>
      <p:pic>
        <p:nvPicPr>
          <p:cNvPr id="7" name="Graphic 6" descr="Home outline">
            <a:extLst>
              <a:ext uri="{FF2B5EF4-FFF2-40B4-BE49-F238E27FC236}">
                <a16:creationId xmlns:a16="http://schemas.microsoft.com/office/drawing/2014/main" id="{6AFC59E3-89E1-F872-888E-6442D00C5C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1710" y="5214738"/>
            <a:ext cx="728862" cy="728862"/>
          </a:xfrm>
          <a:prstGeom prst="rect">
            <a:avLst/>
          </a:prstGeom>
        </p:spPr>
      </p:pic>
      <p:pic>
        <p:nvPicPr>
          <p:cNvPr id="8" name="Graphic 7" descr="House outline">
            <a:extLst>
              <a:ext uri="{FF2B5EF4-FFF2-40B4-BE49-F238E27FC236}">
                <a16:creationId xmlns:a16="http://schemas.microsoft.com/office/drawing/2014/main" id="{087B4C47-0C95-E579-E764-C1C3E9371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0877" y="5214738"/>
            <a:ext cx="728862" cy="728862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237291C-B602-C817-2DE5-FAA0493B28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15,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68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41375" y="28353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Share Your Thoughts</a:t>
            </a:r>
            <a:endParaRPr sz="4000" dirty="0"/>
          </a:p>
        </p:txBody>
      </p:sp>
      <p:sp>
        <p:nvSpPr>
          <p:cNvPr id="268" name="Google Shape;268;p15"/>
          <p:cNvSpPr txBox="1">
            <a:spLocks noGrp="1"/>
          </p:cNvSpPr>
          <p:nvPr>
            <p:ph type="body" idx="1"/>
          </p:nvPr>
        </p:nvSpPr>
        <p:spPr>
          <a:xfrm>
            <a:off x="847025" y="1375200"/>
            <a:ext cx="7449900" cy="41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0000"/>
                </a:solidFill>
              </a:rPr>
              <a:t>Website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>
              <a:buSzPts val="1680"/>
              <a:buNone/>
            </a:pPr>
            <a:r>
              <a:rPr lang="en-US" b="1" dirty="0">
                <a:solidFill>
                  <a:srgbClr val="000000"/>
                </a:solidFill>
              </a:rPr>
              <a:t>https://maplh.org/ </a:t>
            </a:r>
          </a:p>
          <a:p>
            <a:pPr marL="0" lvl="0" indent="0" algn="ctr">
              <a:buSzPts val="1680"/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0000"/>
                </a:solidFill>
              </a:rPr>
              <a:t>Email</a:t>
            </a:r>
          </a:p>
          <a:p>
            <a:pPr marL="0" lvl="0" indent="0" algn="ctr">
              <a:buSzPts val="1680"/>
              <a:buNone/>
            </a:pPr>
            <a:r>
              <a:rPr lang="en-US" dirty="0"/>
              <a:t>jlee@lagunahillsca.gov</a:t>
            </a:r>
          </a:p>
          <a:p>
            <a:pPr marL="0" lvl="0" indent="0" algn="ctr">
              <a:buSzPts val="1680"/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lvl="0" indent="0" algn="ctr">
              <a:buSzPts val="1680"/>
              <a:buNone/>
            </a:pPr>
            <a:r>
              <a:rPr lang="en-US" b="1" dirty="0">
                <a:solidFill>
                  <a:srgbClr val="000000"/>
                </a:solidFill>
              </a:rPr>
              <a:t>Phone</a:t>
            </a:r>
          </a:p>
          <a:p>
            <a:pPr marL="0" lvl="0" indent="0" algn="ctr">
              <a:buSzPts val="1680"/>
              <a:buNone/>
            </a:pPr>
            <a:r>
              <a:rPr lang="en-US" dirty="0"/>
              <a:t>(949) 707-2630</a:t>
            </a:r>
            <a:endParaRPr lang="en-US" b="1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b="1" dirty="0">
              <a:solidFill>
                <a:srgbClr val="C13F3F"/>
              </a:solidFill>
            </a:endParaRPr>
          </a:p>
        </p:txBody>
      </p:sp>
      <p:cxnSp>
        <p:nvCxnSpPr>
          <p:cNvPr id="270" name="Google Shape;270;p15"/>
          <p:cNvCxnSpPr/>
          <p:nvPr/>
        </p:nvCxnSpPr>
        <p:spPr>
          <a:xfrm>
            <a:off x="3056975" y="101895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3BE0D6-38F6-F13F-99BA-DC9C88AC77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15, 2025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Election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614D-6D59-461D-B251-BBF26FF250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13F3F"/>
                </a:solidFill>
              </a:rPr>
              <a:t>“At Large”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C13F3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13F3F"/>
                </a:solidFill>
              </a:rPr>
              <a:t>“From District” or “Residence” Districts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C13F3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13F3F"/>
                </a:solidFill>
              </a:rPr>
              <a:t>“By District”</a:t>
            </a:r>
          </a:p>
          <a:p>
            <a:endParaRPr lang="en-US" b="1" dirty="0">
              <a:solidFill>
                <a:srgbClr val="C13F3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A0E62-B3E1-46F2-807C-650CFFDE8588}"/>
              </a:ext>
            </a:extLst>
          </p:cNvPr>
          <p:cNvSpPr txBox="1"/>
          <p:nvPr/>
        </p:nvSpPr>
        <p:spPr>
          <a:xfrm>
            <a:off x="4876800" y="4800600"/>
            <a:ext cx="40386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aramond" panose="02020404030301010803" pitchFamily="18" charset="0"/>
              </a:rPr>
              <a:t>The California Voting Rights Act was written to specifically encourage by-district elections.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/>
          <p:nvPr/>
        </p:nvCxnSpPr>
        <p:spPr>
          <a:xfrm>
            <a:off x="3057000" y="91904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985BE-8E14-23C1-5729-580A2B2423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15,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2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982DA-A681-47C0-B809-69B477FB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71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California Voting Rights Act (CVRA)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B7BA8-468C-4539-8957-0EEED3137D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259681"/>
            <a:ext cx="7987888" cy="510540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Under the Federal Voting Rights Act (passed in 1965), a jurisdiction must fail 4 factual tests before it is in violation of the law.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The California VRA makes it significantly easier for plaintiffs to force jurisdictions into “by-district” election systems by eliminating two of the US Supreme Court </a:t>
            </a:r>
            <a:r>
              <a:rPr lang="en-US" sz="2000" i="1" dirty="0" err="1">
                <a:solidFill>
                  <a:srgbClr val="002060"/>
                </a:solidFill>
              </a:rPr>
              <a:t>Gingles</a:t>
            </a:r>
            <a:r>
              <a:rPr lang="en-US" sz="2000" dirty="0">
                <a:solidFill>
                  <a:srgbClr val="002060"/>
                </a:solidFill>
              </a:rPr>
              <a:t> tests:</a:t>
            </a:r>
          </a:p>
          <a:p>
            <a:pPr lvl="1"/>
            <a:r>
              <a:rPr lang="en-US" sz="1800" strike="sngStrike" dirty="0">
                <a:solidFill>
                  <a:srgbClr val="002060"/>
                </a:solidFill>
              </a:rPr>
              <a:t>Can the protected class constitute the majority of a district?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Does the protected class vote as a bloc?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Do the voters who are not in the protected class vote in a bloc to defeat the preferred candidates of the protected class?</a:t>
            </a:r>
          </a:p>
          <a:p>
            <a:pPr lvl="1"/>
            <a:r>
              <a:rPr lang="en-US" sz="1800" strike="sngStrike" dirty="0">
                <a:solidFill>
                  <a:srgbClr val="002060"/>
                </a:solidFill>
              </a:rPr>
              <a:t>Do the “totality of circumstances” indicate race is a factor in elections?</a:t>
            </a:r>
          </a:p>
          <a:p>
            <a:pPr lvl="1"/>
            <a:endParaRPr lang="en-US" sz="18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Liability is now established by just the presence of racially polarized voting and dilution of the protected class’s ability to elect or influence the outcome of elections.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B4B09AEA-5C61-42CF-9074-0CA90928B032}"/>
              </a:ext>
            </a:extLst>
          </p:cNvPr>
          <p:cNvCxnSpPr/>
          <p:nvPr/>
        </p:nvCxnSpPr>
        <p:spPr>
          <a:xfrm>
            <a:off x="3057000" y="935948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D807F-8B10-A11A-D671-A19EAEE879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15,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6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405DC-F25E-4B6A-A93A-BDF8DA54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CVRA Impact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BF98E-81E6-4F0F-A472-DD5EDB36550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137300" y="983298"/>
            <a:ext cx="3930500" cy="5341302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C13F3F"/>
                </a:solidFill>
              </a:rPr>
              <a:t>Key settlements: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Palmdale: $4.7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Santa Clara: $3.8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Modesto: $3 million 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Highland: $1.3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Anaheim: $1.1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Whittier: $1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Santa Barbara: $600,000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Tulare Hospital: $500,000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Camarillo: $233,000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Compton Unified: $200,000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Madera Unified: about $170,000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Hanford Joint Union Schools: $118,000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Merced City: $42,000</a:t>
            </a:r>
          </a:p>
          <a:p>
            <a:r>
              <a:rPr lang="en-US" sz="1600" b="1" dirty="0">
                <a:solidFill>
                  <a:srgbClr val="C13F3F"/>
                </a:solidFill>
              </a:rPr>
              <a:t>An estimated $20 million in total settlements and court awards so far.</a:t>
            </a:r>
          </a:p>
        </p:txBody>
      </p:sp>
      <p:cxnSp>
        <p:nvCxnSpPr>
          <p:cNvPr id="8" name="Google Shape;131;p2">
            <a:extLst>
              <a:ext uri="{FF2B5EF4-FFF2-40B4-BE49-F238E27FC236}">
                <a16:creationId xmlns:a16="http://schemas.microsoft.com/office/drawing/2014/main" id="{8B6487F8-DDFF-422B-937A-29A20B0E4824}"/>
              </a:ext>
            </a:extLst>
          </p:cNvPr>
          <p:cNvCxnSpPr/>
          <p:nvPr/>
        </p:nvCxnSpPr>
        <p:spPr>
          <a:xfrm>
            <a:off x="3057000" y="8382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2AC1340-1621-468C-7706-F938FB48E58F}"/>
              </a:ext>
            </a:extLst>
          </p:cNvPr>
          <p:cNvSpPr txBox="1">
            <a:spLocks/>
          </p:cNvSpPr>
          <p:nvPr/>
        </p:nvSpPr>
        <p:spPr>
          <a:xfrm>
            <a:off x="76201" y="983298"/>
            <a:ext cx="5029200" cy="511270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 dirty="0">
                <a:solidFill>
                  <a:srgbClr val="C00000"/>
                </a:solidFill>
              </a:rPr>
              <a:t>Switched (or in the process of switching) as a result of CVRA:</a:t>
            </a:r>
          </a:p>
          <a:p>
            <a:pPr lvl="1"/>
            <a:r>
              <a:rPr lang="en-US" sz="1900" dirty="0">
                <a:solidFill>
                  <a:srgbClr val="002060"/>
                </a:solidFill>
              </a:rPr>
              <a:t>At least 328 school districts</a:t>
            </a:r>
          </a:p>
          <a:p>
            <a:pPr lvl="1"/>
            <a:r>
              <a:rPr lang="en-US" sz="1900" dirty="0">
                <a:solidFill>
                  <a:srgbClr val="002060"/>
                </a:solidFill>
              </a:rPr>
              <a:t>46 Community College Districts</a:t>
            </a:r>
          </a:p>
          <a:p>
            <a:pPr lvl="1"/>
            <a:r>
              <a:rPr lang="en-US" sz="1900" dirty="0">
                <a:solidFill>
                  <a:srgbClr val="002060"/>
                </a:solidFill>
              </a:rPr>
              <a:t>200+ cities</a:t>
            </a:r>
          </a:p>
          <a:p>
            <a:pPr lvl="1"/>
            <a:r>
              <a:rPr lang="en-US" sz="1900" dirty="0">
                <a:solidFill>
                  <a:srgbClr val="002060"/>
                </a:solidFill>
              </a:rPr>
              <a:t>1 County Board of Supervisors</a:t>
            </a:r>
          </a:p>
          <a:p>
            <a:pPr lvl="1"/>
            <a:r>
              <a:rPr lang="en-US" sz="1900" dirty="0">
                <a:solidFill>
                  <a:srgbClr val="002060"/>
                </a:solidFill>
              </a:rPr>
              <a:t>75 water and other special districts.</a:t>
            </a:r>
          </a:p>
          <a:p>
            <a:pPr lvl="1"/>
            <a:endParaRPr lang="en-US" sz="1900" dirty="0">
              <a:solidFill>
                <a:srgbClr val="002060"/>
              </a:solidFill>
            </a:endParaRPr>
          </a:p>
          <a:p>
            <a:r>
              <a:rPr lang="en-US" sz="1700" b="1" dirty="0">
                <a:solidFill>
                  <a:schemeClr val="accent2"/>
                </a:solidFill>
              </a:rPr>
              <a:t>Palmdale, Santa Clara and Santa Monica fought “on the merits.” All lost.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Santa Monica: CA Supreme Court sent case back down. Now back in Superior Court. 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Palmdale spent about $1.8 million, Santa Clara $1.37 million, and Santa Monica over $7 million, just on their defense.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Santa Monica plaintiffs requested $22 million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So far, no jurisdiction has won a case.</a:t>
            </a:r>
            <a:endParaRPr lang="en-US" sz="1600" dirty="0">
              <a:solidFill>
                <a:srgbClr val="002060"/>
              </a:solidFill>
            </a:endParaRPr>
          </a:p>
          <a:p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1F0E87-9A55-8A95-7AA6-E84863EE62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October 15,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Districting Process 1</a:t>
            </a:r>
            <a:endParaRPr sz="4000" dirty="0"/>
          </a:p>
        </p:txBody>
      </p:sp>
      <p:cxnSp>
        <p:nvCxnSpPr>
          <p:cNvPr id="131" name="Google Shape;131;p2"/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88869773"/>
              </p:ext>
            </p:extLst>
          </p:nvPr>
        </p:nvGraphicFramePr>
        <p:xfrm>
          <a:off x="152400" y="1030513"/>
          <a:ext cx="8839200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873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618327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7 &amp; 14,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composition of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Community Workshop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15,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composition of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963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First Deadline for Community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17,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in by 5 pm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Last day to receive maps for processing for the October 28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Public Hearing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45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Release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21,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at least 7 days prior to 3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Third hearing on the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28,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First of two meetings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Community Workshop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Early November 2025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Date To Be Announced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Community opportunity to discuss draft 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168381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889F4B-7E8E-C0E9-114D-6F56A16575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15,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4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A0EEDDC8-4710-CAB7-4A18-738CF4344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>
            <a:extLst>
              <a:ext uri="{FF2B5EF4-FFF2-40B4-BE49-F238E27FC236}">
                <a16:creationId xmlns:a16="http://schemas.microsoft.com/office/drawing/2014/main" id="{596F3498-4E9E-CB90-911E-4D5EDB90EB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400" y="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Districting Process 2</a:t>
            </a:r>
            <a:endParaRPr sz="4000" dirty="0"/>
          </a:p>
        </p:txBody>
      </p:sp>
      <p:cxnSp>
        <p:nvCxnSpPr>
          <p:cNvPr id="131" name="Google Shape;131;p2">
            <a:extLst>
              <a:ext uri="{FF2B5EF4-FFF2-40B4-BE49-F238E27FC236}">
                <a16:creationId xmlns:a16="http://schemas.microsoft.com/office/drawing/2014/main" id="{FFC93E4B-8A5C-8EBB-015C-C771C5BD75E3}"/>
              </a:ext>
            </a:extLst>
          </p:cNvPr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11260D7-C149-8D94-B832-846CF93DCC5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28199197"/>
              </p:ext>
            </p:extLst>
          </p:nvPr>
        </p:nvGraphicFramePr>
        <p:xfrm>
          <a:off x="152400" y="1030513"/>
          <a:ext cx="8839200" cy="3770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873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618327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4541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71970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Second Deadline for Community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November 7,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in by 5 pm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Last day to receive maps for processing for the November 18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Public Hearing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72326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Release revised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November 11,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at least 7 days prior to 4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963749"/>
                  </a:ext>
                </a:extLst>
              </a:tr>
              <a:tr h="6391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Fourth hearing on the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November 18,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Second of two meetings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45694"/>
                  </a:ext>
                </a:extLst>
              </a:tr>
              <a:tr h="55926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December 9,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and sequence must be posted at least 7 days prior to adoption.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6398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First election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November 3,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First elections in new districts in 2026 &amp; 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C81719-61EB-2773-7408-51B9A4B9627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15,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8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1939924"/>
            <a:ext cx="2590800" cy="1413000"/>
          </a:xfrm>
          <a:prstGeom prst="rect">
            <a:avLst/>
          </a:prstGeom>
          <a:noFill/>
          <a:ln w="9525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Equal Population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Federal</a:t>
            </a:r>
            <a:r>
              <a:rPr lang="en-US" sz="6400">
                <a:solidFill>
                  <a:srgbClr val="002060"/>
                </a:solidFill>
              </a:rPr>
              <a:t> </a:t>
            </a:r>
            <a:r>
              <a:rPr lang="en-US" sz="6400" b="1">
                <a:solidFill>
                  <a:srgbClr val="002060"/>
                </a:solidFill>
              </a:rPr>
              <a:t>Voting Rights Act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No Racial Gerrymandering</a:t>
            </a:r>
            <a:endParaRPr sz="640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10453"/>
            <a:ext cx="3007200" cy="1674025"/>
          </a:xfrm>
          <a:prstGeom prst="rect">
            <a:avLst/>
          </a:prstGeom>
          <a:noFill/>
          <a:ln w="9525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adopt election district boundaries for the purpose of favoring or discriminating against an incumbent, political candidate, or political party.”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295400"/>
            <a:ext cx="2590800" cy="639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295403"/>
            <a:ext cx="30396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</a:t>
            </a:r>
            <a:r>
              <a:rPr lang="en-US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Criteria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25" y="4174078"/>
            <a:ext cx="2457125" cy="16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2857788" y="1910453"/>
            <a:ext cx="3009600" cy="4124304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In prioritized order: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Avoid division of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</a:p>
          <a:p>
            <a:pPr marR="0" lvl="0" algn="l" rtl="0">
              <a:spcBef>
                <a:spcPts val="700"/>
              </a:spcBef>
              <a:spcAft>
                <a:spcPts val="0"/>
              </a:spcAft>
            </a:pPr>
            <a:endParaRPr sz="300" dirty="0">
              <a:solidFill>
                <a:srgbClr val="002060"/>
              </a:solidFill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295403"/>
            <a:ext cx="3007200" cy="639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Prohibition</a:t>
            </a:r>
            <a:endParaRPr sz="1800" dirty="0"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9009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Districting Rules and Goals</a:t>
            </a:r>
            <a:endParaRPr lang="en-US" sz="4000" b="1" dirty="0"/>
          </a:p>
        </p:txBody>
      </p:sp>
      <p:sp>
        <p:nvSpPr>
          <p:cNvPr id="2" name="Google Shape;139;p3">
            <a:extLst>
              <a:ext uri="{FF2B5EF4-FFF2-40B4-BE49-F238E27FC236}">
                <a16:creationId xmlns:a16="http://schemas.microsoft.com/office/drawing/2014/main" id="{0BA4AC22-D02C-4589-01A3-CFF706143BFB}"/>
              </a:ext>
            </a:extLst>
          </p:cNvPr>
          <p:cNvSpPr txBox="1">
            <a:spLocks/>
          </p:cNvSpPr>
          <p:nvPr/>
        </p:nvSpPr>
        <p:spPr>
          <a:xfrm>
            <a:off x="6025063" y="4360732"/>
            <a:ext cx="3007200" cy="1674025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anchor="t" anchorCtr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1600" b="1" dirty="0">
                <a:solidFill>
                  <a:srgbClr val="002060"/>
                </a:solidFill>
              </a:rPr>
              <a:t>Future population growth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Google Shape;144;p3">
            <a:extLst>
              <a:ext uri="{FF2B5EF4-FFF2-40B4-BE49-F238E27FC236}">
                <a16:creationId xmlns:a16="http://schemas.microsoft.com/office/drawing/2014/main" id="{0F43825D-F602-AB87-1048-84E5694E37D3}"/>
              </a:ext>
            </a:extLst>
          </p:cNvPr>
          <p:cNvSpPr txBox="1"/>
          <p:nvPr/>
        </p:nvSpPr>
        <p:spPr>
          <a:xfrm>
            <a:off x="6022800" y="3745682"/>
            <a:ext cx="3007200" cy="639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 Other Traditional Redistricting Principles</a:t>
            </a:r>
            <a:endParaRPr sz="1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103C9-32CB-45C0-C981-F8D460D899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15,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5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440E0D-E27D-48B9-8D1C-B1CE89F0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Demographics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2E204C-F31A-4F29-A7E9-804D1D7E0392}"/>
              </a:ext>
            </a:extLst>
          </p:cNvPr>
          <p:cNvSpPr txBox="1"/>
          <p:nvPr/>
        </p:nvSpPr>
        <p:spPr>
          <a:xfrm>
            <a:off x="457200" y="3352800"/>
            <a:ext cx="25146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“Citizen Voting Age Population” data from the Census Bureau’s American Community Survey is considered the best available data on “eligible voters.”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8FDBBF3-5430-765D-F1C9-BFA4D34754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443190"/>
              </p:ext>
            </p:extLst>
          </p:nvPr>
        </p:nvGraphicFramePr>
        <p:xfrm>
          <a:off x="3429000" y="1316038"/>
          <a:ext cx="4972050" cy="447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581422" imgH="2324066" progId="Excel.Sheet.12">
                  <p:embed/>
                </p:oleObj>
              </mc:Choice>
              <mc:Fallback>
                <p:oleObj name="Worksheet" r:id="rId3" imgW="2581422" imgH="2324066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8FDBBF3-5430-765D-F1C9-BFA4D34754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1316038"/>
                        <a:ext cx="4972050" cy="447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BE36D-D980-DE41-9527-63393D6656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15, 2025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137DE7-2C51-E1A5-E2DF-6D1C3687DE6C}"/>
              </a:ext>
            </a:extLst>
          </p:cNvPr>
          <p:cNvSpPr txBox="1"/>
          <p:nvPr/>
        </p:nvSpPr>
        <p:spPr>
          <a:xfrm>
            <a:off x="498175" y="1828800"/>
            <a:ext cx="2286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Each of the five Districts will contain about 6,280 people.</a:t>
            </a:r>
          </a:p>
        </p:txBody>
      </p:sp>
    </p:spTree>
    <p:extLst>
      <p:ext uri="{BB962C8B-B14F-4D97-AF65-F5344CB8AC3E}">
        <p14:creationId xmlns:p14="http://schemas.microsoft.com/office/powerpoint/2010/main" val="65659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" y="-2619"/>
            <a:ext cx="3114135" cy="1298019"/>
          </a:xfrm>
        </p:spPr>
        <p:txBody>
          <a:bodyPr>
            <a:noAutofit/>
          </a:bodyPr>
          <a:lstStyle/>
          <a:p>
            <a:r>
              <a:rPr lang="en-US" sz="3600" b="1" dirty="0"/>
              <a:t>Demographic Summary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15E37DB-D465-02E1-CCF1-2015FDBFBF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145190"/>
              </p:ext>
            </p:extLst>
          </p:nvPr>
        </p:nvGraphicFramePr>
        <p:xfrm>
          <a:off x="3451225" y="304800"/>
          <a:ext cx="5229225" cy="572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229206" imgH="5724593" progId="Excel.Sheet.12">
                  <p:embed/>
                </p:oleObj>
              </mc:Choice>
              <mc:Fallback>
                <p:oleObj name="Worksheet" r:id="rId2" imgW="5229206" imgH="5724593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15E37DB-D465-02E1-CCF1-2015FDBFB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51225" y="304800"/>
                        <a:ext cx="5229225" cy="572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CF17EF-AA21-A3AC-2288-57F1AA43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2025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1FCF3-497B-6501-1BDE-DA6E023751BC}"/>
              </a:ext>
            </a:extLst>
          </p:cNvPr>
          <p:cNvSpPr txBox="1"/>
          <p:nvPr/>
        </p:nvSpPr>
        <p:spPr>
          <a:xfrm>
            <a:off x="498175" y="1828800"/>
            <a:ext cx="2286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Each of the five Districts will contain about 6,280 people.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073F4E-6DF9-F47D-3421-6BFED8C1C4DF}"/>
              </a:ext>
            </a:extLst>
          </p:cNvPr>
          <p:cNvSpPr txBox="1"/>
          <p:nvPr/>
        </p:nvSpPr>
        <p:spPr>
          <a:xfrm>
            <a:off x="457200" y="3352800"/>
            <a:ext cx="22860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Additional demographic information from the American Community Survey and Statewide Database can be used to understand communities</a:t>
            </a:r>
          </a:p>
        </p:txBody>
      </p:sp>
    </p:spTree>
    <p:extLst>
      <p:ext uri="{BB962C8B-B14F-4D97-AF65-F5344CB8AC3E}">
        <p14:creationId xmlns:p14="http://schemas.microsoft.com/office/powerpoint/2010/main" val="1621318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11375</TotalTime>
  <Words>1341</Words>
  <Application>Microsoft Office PowerPoint</Application>
  <PresentationFormat>On-screen Show (4:3)</PresentationFormat>
  <Paragraphs>186</Paragraphs>
  <Slides>16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Garamond</vt:lpstr>
      <vt:lpstr>Noto Sans Symbols</vt:lpstr>
      <vt:lpstr>Tw Cen MT</vt:lpstr>
      <vt:lpstr>Twentieth Century</vt:lpstr>
      <vt:lpstr>Wingdings</vt:lpstr>
      <vt:lpstr>Wingdings 2</vt:lpstr>
      <vt:lpstr>Median</vt:lpstr>
      <vt:lpstr>Worksheet</vt:lpstr>
      <vt:lpstr>City of Laguna Hills Introduction to Districting Workshop</vt:lpstr>
      <vt:lpstr>Election Systems</vt:lpstr>
      <vt:lpstr>California Voting Rights Act (CVRA)</vt:lpstr>
      <vt:lpstr>CVRA Impact</vt:lpstr>
      <vt:lpstr>Districting Process 1</vt:lpstr>
      <vt:lpstr>Districting Process 2</vt:lpstr>
      <vt:lpstr>Districting Rules and Goals</vt:lpstr>
      <vt:lpstr>Key Demographics</vt:lpstr>
      <vt:lpstr>Demographic Summary</vt:lpstr>
      <vt:lpstr>Latino CVAP                Asian CVAP</vt:lpstr>
      <vt:lpstr>Defining Neighborhoods</vt:lpstr>
      <vt:lpstr>Defining Communities of Interest</vt:lpstr>
      <vt:lpstr>Census Block Problems</vt:lpstr>
      <vt:lpstr>Public Mapping and Map Review Tools</vt:lpstr>
      <vt:lpstr>Your Turn:</vt:lpstr>
      <vt:lpstr>Share Your Thoughts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Justin Levitt</cp:lastModifiedBy>
  <cp:revision>463</cp:revision>
  <cp:lastPrinted>2025-10-13T18:27:03Z</cp:lastPrinted>
  <dcterms:created xsi:type="dcterms:W3CDTF">2011-05-19T00:29:13Z</dcterms:created>
  <dcterms:modified xsi:type="dcterms:W3CDTF">2025-10-13T18:28:18Z</dcterms:modified>
</cp:coreProperties>
</file>